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tags" Target="../tags/tag1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45720" y="0"/>
            <a:ext cx="5499735" cy="842645"/>
          </a:xfrm>
        </p:spPr>
        <p:txBody>
          <a:bodyPr>
            <a:normAutofit lnSpcReduction="20000"/>
          </a:bodyPr>
          <a:p>
            <a:pPr algn="l"/>
            <a:r>
              <a:rPr lang="en-US" altLang="en-US" sz="1600">
                <a:solidFill>
                  <a:schemeClr val="accent6"/>
                </a:solidFill>
              </a:rPr>
              <a:t>Chess-Game-Playing-AI: Minimax vs. Alpha</a:t>
            </a:r>
            <a:r>
              <a:rPr lang="en-IN" altLang="en-US" sz="1600">
                <a:solidFill>
                  <a:schemeClr val="accent6"/>
                </a:solidFill>
              </a:rPr>
              <a:t>-</a:t>
            </a:r>
            <a:r>
              <a:rPr lang="en-US" altLang="en-US" sz="1600">
                <a:solidFill>
                  <a:schemeClr val="accent6"/>
                </a:solidFill>
              </a:rPr>
              <a:t>β Pruning</a:t>
            </a:r>
            <a:endParaRPr lang="en-US" altLang="en-US" sz="1600">
              <a:solidFill>
                <a:schemeClr val="accent6"/>
              </a:solidFill>
            </a:endParaRPr>
          </a:p>
          <a:p>
            <a:pPr algn="l"/>
            <a:r>
              <a:rPr lang="en-US" altLang="en-US" sz="1600">
                <a:solidFill>
                  <a:schemeClr val="accent6"/>
                </a:solidFill>
              </a:rPr>
              <a:t>AI Assignment 3 – Game Playing</a:t>
            </a:r>
            <a:endParaRPr lang="en-US" altLang="en-US" sz="1600">
              <a:solidFill>
                <a:schemeClr val="accent6"/>
              </a:solidFill>
            </a:endParaRPr>
          </a:p>
          <a:p>
            <a:pPr algn="l"/>
            <a:endParaRPr lang="en-US" altLang="en-US" sz="1600">
              <a:solidFill>
                <a:schemeClr val="accent6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9018905" y="5948045"/>
            <a:ext cx="3173095" cy="9099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/>
            <a:r>
              <a:rPr lang="en-US" altLang="en-US" sz="1600">
                <a:solidFill>
                  <a:schemeClr val="accent6"/>
                </a:solidFill>
              </a:rPr>
              <a:t>Presented by:</a:t>
            </a:r>
            <a:endParaRPr lang="en-US" altLang="en-US" sz="1600">
              <a:solidFill>
                <a:schemeClr val="accent6"/>
              </a:solidFill>
            </a:endParaRPr>
          </a:p>
          <a:p>
            <a:pPr algn="l"/>
            <a:r>
              <a:rPr lang="en-US" altLang="en-US" sz="1600">
                <a:solidFill>
                  <a:schemeClr val="accent6"/>
                </a:solidFill>
              </a:rPr>
              <a:t>Aman Kumar (</a:t>
            </a:r>
            <a:r>
              <a:rPr lang="en-IN" altLang="en-US" sz="1600">
                <a:solidFill>
                  <a:schemeClr val="accent6"/>
                </a:solidFill>
              </a:rPr>
              <a:t>CS24M114)</a:t>
            </a:r>
            <a:endParaRPr lang="en-IN" altLang="en-US" sz="1600">
              <a:solidFill>
                <a:schemeClr val="accent6"/>
              </a:solidFill>
            </a:endParaRPr>
          </a:p>
          <a:p>
            <a:pPr algn="l"/>
            <a:r>
              <a:rPr lang="en-US" altLang="en-IN" sz="1600">
                <a:solidFill>
                  <a:schemeClr val="accent6"/>
                </a:solidFill>
              </a:rPr>
              <a:t>Shashi Mani</a:t>
            </a:r>
            <a:r>
              <a:rPr lang="en-IN" altLang="en-US" sz="1600">
                <a:solidFill>
                  <a:schemeClr val="accent6"/>
                </a:solidFill>
              </a:rPr>
              <a:t> (CS24M1</a:t>
            </a:r>
            <a:r>
              <a:rPr lang="en-US" altLang="en-IN" sz="1600">
                <a:solidFill>
                  <a:schemeClr val="accent6"/>
                </a:solidFill>
              </a:rPr>
              <a:t>16</a:t>
            </a:r>
            <a:r>
              <a:rPr lang="en-IN" altLang="en-US" sz="1600">
                <a:solidFill>
                  <a:schemeClr val="accent6"/>
                </a:solidFill>
              </a:rPr>
              <a:t>)</a:t>
            </a:r>
            <a:endParaRPr lang="en-IN" altLang="en-US" sz="1600">
              <a:solidFill>
                <a:schemeClr val="accent6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769870" y="1397635"/>
            <a:ext cx="7439025" cy="37953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l">
              <a:buFont typeface="Wingdings" panose="05000000000000000000" charset="0"/>
              <a:buNone/>
            </a:pPr>
            <a:r>
              <a:rPr lang="en-US" altLang="en-US" sz="2000">
                <a:solidFill>
                  <a:schemeClr val="accent1"/>
                </a:solidFill>
                <a:sym typeface="+mn-ea"/>
              </a:rPr>
              <a:t>Project Objective: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US" sz="1600">
                <a:solidFill>
                  <a:schemeClr val="bg1"/>
                </a:solidFill>
                <a:sym typeface="+mn-ea"/>
              </a:rPr>
              <a:t>Demonstrate how AI algorithms can be used for Chess game playing.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US" sz="1600">
                <a:solidFill>
                  <a:schemeClr val="bg1"/>
                </a:solidFill>
                <a:sym typeface="+mn-ea"/>
              </a:rPr>
              <a:t>Compare two search algorithms: Minimax and Alpha‑β Pruning.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indent="0" algn="l">
              <a:buFont typeface="Wingdings" panose="05000000000000000000" charset="0"/>
              <a:buNone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indent="0" algn="l">
              <a:buFont typeface="Wingdings" panose="05000000000000000000" charset="0"/>
              <a:buNone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indent="0" algn="l">
              <a:buFont typeface="Wingdings" panose="05000000000000000000" charset="0"/>
              <a:buNone/>
            </a:pPr>
            <a:r>
              <a:rPr lang="en-US" altLang="en-US" sz="2000">
                <a:solidFill>
                  <a:schemeClr val="accent1"/>
                </a:solidFill>
                <a:sym typeface="+mn-ea"/>
              </a:rPr>
              <a:t>Overview of Implementation:</a:t>
            </a:r>
            <a:endParaRPr lang="en-US" altLang="en-US" sz="20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US" sz="1600">
                <a:solidFill>
                  <a:schemeClr val="bg1"/>
                </a:solidFill>
                <a:sym typeface="+mn-ea"/>
              </a:rPr>
              <a:t>Implemented using the python‑chess library.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r>
              <a:rPr lang="en-US" altLang="en-US" sz="1600">
                <a:solidFill>
                  <a:schemeClr val="bg1"/>
                </a:solidFill>
                <a:sym typeface="+mn-ea"/>
              </a:rPr>
              <a:t>Utilizes a simple, material-based evaluation function.</a:t>
            </a: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marL="285750" indent="-285750" algn="l">
              <a:buFont typeface="Wingdings" panose="05000000000000000000" charset="0"/>
              <a:buChar char="Ø"/>
            </a:pPr>
            <a:endParaRPr lang="en-US" altLang="en-US" sz="1600">
              <a:solidFill>
                <a:schemeClr val="bg1"/>
              </a:solidFill>
              <a:sym typeface="+mn-ea"/>
            </a:endParaRPr>
          </a:p>
          <a:p>
            <a:pPr algn="l"/>
            <a:endParaRPr lang="en-US" altLang="en-US" sz="16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9545"/>
            <a:ext cx="10515600" cy="1325563"/>
          </a:xfrm>
        </p:spPr>
        <p:txBody>
          <a:bodyPr/>
          <a:p>
            <a:r>
              <a:rPr lang="en-US" altLang="en-US" b="1">
                <a:solidFill>
                  <a:schemeClr val="accent6"/>
                </a:solidFill>
              </a:rPr>
              <a:t>Environment Setup &amp; Evaluation Function</a:t>
            </a:r>
            <a:endParaRPr lang="en-US" altLang="en-US" b="1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5425"/>
            <a:ext cx="5782945" cy="487870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en-US">
                <a:solidFill>
                  <a:schemeClr val="accent1"/>
                </a:solidFill>
              </a:rPr>
              <a:t>Chess Environment</a:t>
            </a:r>
            <a:endParaRPr lang="en-US" altLang="en-US" sz="2000">
              <a:solidFill>
                <a:schemeClr val="bg1"/>
              </a:solidFill>
            </a:endParaRPr>
          </a:p>
          <a:p>
            <a:pPr marL="0" indent="0">
              <a:buFont typeface="Wingdings" panose="05000000000000000000" charset="0"/>
              <a:buNone/>
            </a:pPr>
            <a:r>
              <a:rPr lang="en-US" altLang="en-US" sz="2400" u="sng">
                <a:solidFill>
                  <a:schemeClr val="bg1"/>
                </a:solidFill>
              </a:rPr>
              <a:t>Library</a:t>
            </a:r>
            <a:r>
              <a:rPr lang="en-US" altLang="en-US" sz="2400">
                <a:solidFill>
                  <a:schemeClr val="bg1"/>
                </a:solidFill>
              </a:rPr>
              <a:t>:</a:t>
            </a:r>
            <a:endParaRPr lang="en-US" altLang="en-US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 python-chess</a:t>
            </a: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2300">
              <a:solidFill>
                <a:schemeClr val="bg1"/>
              </a:solidFill>
            </a:endParaRPr>
          </a:p>
          <a:p>
            <a:pPr marL="0" indent="0">
              <a:buFont typeface="Wingdings" panose="05000000000000000000" charset="0"/>
              <a:buNone/>
            </a:pPr>
            <a:r>
              <a:rPr lang="en-US" altLang="en-US" sz="2400" u="sng">
                <a:solidFill>
                  <a:schemeClr val="bg1"/>
                </a:solidFill>
              </a:rPr>
              <a:t>Features</a:t>
            </a:r>
            <a:r>
              <a:rPr lang="en-US" altLang="en-US" sz="2400">
                <a:solidFill>
                  <a:schemeClr val="bg1"/>
                </a:solidFill>
              </a:rPr>
              <a:t>:</a:t>
            </a:r>
            <a:endParaRPr lang="en-US" altLang="en-US">
              <a:solidFill>
                <a:schemeClr val="bg1"/>
              </a:solidFill>
            </a:endParaRPr>
          </a:p>
          <a:p>
            <a:pPr marL="0" indent="0"/>
            <a:r>
              <a:rPr lang="en-US" altLang="en-US" sz="2000">
                <a:solidFill>
                  <a:schemeClr val="bg1"/>
                </a:solidFill>
              </a:rPr>
              <a:t>Chessboard representation using FEN notation.</a:t>
            </a:r>
            <a:endParaRPr lang="en-US" altLang="en-US" sz="2000">
              <a:solidFill>
                <a:schemeClr val="bg1"/>
              </a:solidFill>
            </a:endParaRPr>
          </a:p>
          <a:p>
            <a:pPr marL="0" indent="0"/>
            <a:r>
              <a:rPr lang="en-US" altLang="en-US" sz="2000">
                <a:solidFill>
                  <a:schemeClr val="bg1"/>
                </a:solidFill>
              </a:rPr>
              <a:t>Automatic move generation.</a:t>
            </a:r>
            <a:endParaRPr lang="en-US" altLang="en-US" sz="2000">
              <a:solidFill>
                <a:schemeClr val="bg1"/>
              </a:solidFill>
            </a:endParaRPr>
          </a:p>
          <a:p>
            <a:pPr marL="0" indent="0"/>
            <a:r>
              <a:rPr lang="en-US" altLang="en-US" sz="2000">
                <a:solidFill>
                  <a:schemeClr val="bg1"/>
                </a:solidFill>
              </a:rPr>
              <a:t>Detection of terminal conditions (checkmate ,        stalemate).</a:t>
            </a:r>
            <a:endParaRPr lang="en-US" altLang="en-US" sz="2000">
              <a:solidFill>
                <a:schemeClr val="bg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718300" y="1495425"/>
            <a:ext cx="5081270" cy="51034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en-US" sz="3200">
                <a:solidFill>
                  <a:schemeClr val="accent1"/>
                </a:solidFill>
              </a:rPr>
              <a:t>Evaluation Function</a:t>
            </a:r>
            <a:endParaRPr lang="en-US" altLang="en-US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altLang="en-US" sz="2400" u="sng">
                <a:solidFill>
                  <a:schemeClr val="bg1"/>
                </a:solidFill>
              </a:rPr>
              <a:t>Methodology</a:t>
            </a:r>
            <a:r>
              <a:rPr lang="en-US" altLang="en-US" sz="2400">
                <a:solidFill>
                  <a:schemeClr val="bg1"/>
                </a:solidFill>
              </a:rPr>
              <a:t>: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A simple material count where each piece is assigned a value.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altLang="en-US" sz="2200" u="sng">
                <a:solidFill>
                  <a:schemeClr val="bg1"/>
                </a:solidFill>
              </a:rPr>
              <a:t>Assigned Values</a:t>
            </a:r>
            <a:r>
              <a:rPr lang="en-US" altLang="en-US" sz="2200">
                <a:solidFill>
                  <a:schemeClr val="bg1"/>
                </a:solidFill>
              </a:rPr>
              <a:t>: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Pawn: 1 point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Knight/Bishop: 3 points each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Rook: 5 points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Queen: 9 points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King: 0 points (invaluable)</a:t>
            </a:r>
            <a:endParaRPr lang="en-US" altLang="en-US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altLang="en-US" sz="2200" u="sng">
                <a:solidFill>
                  <a:schemeClr val="bg1"/>
                </a:solidFill>
              </a:rPr>
              <a:t>Purpose</a:t>
            </a:r>
            <a:r>
              <a:rPr lang="en-US" altLang="en-US" sz="2200">
                <a:solidFill>
                  <a:schemeClr val="bg1"/>
                </a:solidFill>
              </a:rPr>
              <a:t>:</a:t>
            </a:r>
            <a:endParaRPr lang="en-US" alt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chemeClr val="bg1"/>
                </a:solidFill>
              </a:rPr>
              <a:t>Score represents the advantage (positive for White, negative for Black).</a:t>
            </a:r>
            <a:endParaRPr lang="en-US" altLang="en-US">
              <a:solidFill>
                <a:schemeClr val="bg1"/>
              </a:solidFill>
            </a:endParaRPr>
          </a:p>
          <a:p>
            <a:pPr>
              <a:buFont typeface="Wingdings" panose="05000000000000000000" charset="0"/>
              <a:buChar char="Ø"/>
            </a:pPr>
            <a:endParaRPr lang="en-US" altLang="en-US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95" y="0"/>
            <a:ext cx="10515600" cy="1325563"/>
          </a:xfrm>
        </p:spPr>
        <p:txBody>
          <a:bodyPr/>
          <a:p>
            <a:r>
              <a:rPr lang="en-US" altLang="en-US" b="1">
                <a:solidFill>
                  <a:schemeClr val="accent6"/>
                </a:solidFill>
              </a:rPr>
              <a:t>Algorithm Details &amp; Live Demonstration</a:t>
            </a:r>
            <a:endParaRPr lang="en-US" altLang="en-US" b="1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6855" y="1180465"/>
            <a:ext cx="6342380" cy="5539105"/>
          </a:xfrm>
        </p:spPr>
        <p:txBody>
          <a:bodyPr>
            <a:noAutofit/>
          </a:bodyPr>
          <a:p>
            <a:pPr marL="0" indent="0">
              <a:buFont typeface="Wingdings" panose="05000000000000000000" charset="0"/>
              <a:buNone/>
            </a:pPr>
            <a:r>
              <a:rPr lang="en-US" altLang="en-US" sz="2400" i="1">
                <a:solidFill>
                  <a:schemeClr val="accent5"/>
                </a:solidFill>
              </a:rPr>
              <a:t>Algorithm Implementations:</a:t>
            </a:r>
            <a:endParaRPr lang="en-US" altLang="en-US" sz="1800" i="1">
              <a:solidFill>
                <a:schemeClr val="accent5"/>
              </a:solidFill>
            </a:endParaRPr>
          </a:p>
          <a:p>
            <a:pPr marL="0" indent="0"/>
            <a:r>
              <a:rPr lang="en-US" altLang="en-US" sz="2000" i="1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en-US" sz="2000">
                <a:solidFill>
                  <a:schemeClr val="accent2">
                    <a:lumMod val="75000"/>
                  </a:schemeClr>
                </a:solidFill>
              </a:rPr>
              <a:t>Minimax (White):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Concept</a:t>
            </a:r>
            <a:r>
              <a:rPr lang="en-US" altLang="en-US" sz="1400">
                <a:solidFill>
                  <a:schemeClr val="bg1"/>
                </a:solidFill>
              </a:rPr>
              <a:t>: Recursively explores game tree; selects moves that maximize the score.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Operation:</a:t>
            </a:r>
            <a:endParaRPr lang="en-US" altLang="en-US" sz="1400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Maximizes the evaluation score.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Base condition: Depth limit reached or game over.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Pros:</a:t>
            </a:r>
            <a:endParaRPr lang="en-US" altLang="en-US" sz="1400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Guaranteed optimal move if full search is possible.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>
                <a:solidFill>
                  <a:schemeClr val="accent2">
                    <a:lumMod val="75000"/>
                  </a:schemeClr>
                </a:solidFill>
              </a:rPr>
              <a:t>Alpha‑β Pruning (Black):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Concept</a:t>
            </a:r>
            <a:r>
              <a:rPr lang="en-US" altLang="en-US" sz="1400">
                <a:solidFill>
                  <a:schemeClr val="bg1"/>
                </a:solidFill>
              </a:rPr>
              <a:t>: An optimization on minimax that prunes branches that won’t affect the outcome.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Operation:</a:t>
            </a:r>
            <a:endParaRPr lang="en-US" altLang="en-US" sz="1400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Uses two parameters, α and β, to limit the search.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Reduces computation by eliminating irrelevant moves.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400" u="sng">
                <a:solidFill>
                  <a:schemeClr val="bg1"/>
                </a:solidFill>
              </a:rPr>
              <a:t>Pros:</a:t>
            </a:r>
            <a:endParaRPr lang="en-US" altLang="en-US" sz="1400">
              <a:solidFill>
                <a:schemeClr val="bg1"/>
              </a:solidFill>
            </a:endParaRPr>
          </a:p>
          <a:p>
            <a:pPr marL="0" indent="0"/>
            <a:r>
              <a:rPr lang="en-US" altLang="en-US" sz="1400">
                <a:solidFill>
                  <a:schemeClr val="bg1"/>
                </a:solidFill>
              </a:rPr>
              <a:t>Faster than plain minimax; same optimal move with less computation.</a:t>
            </a:r>
            <a:endParaRPr lang="en-US" altLang="en-US" sz="1400">
              <a:solidFill>
                <a:schemeClr val="bg1"/>
              </a:solidFill>
            </a:endParaRPr>
          </a:p>
        </p:txBody>
      </p:sp>
      <p:pic>
        <p:nvPicPr>
          <p:cNvPr id="4" name="video">
            <a:hlinkClick r:id="" action="ppaction://media"/>
          </p:cNvPr>
          <p:cNvPicPr>
            <a:picLocks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760845" y="1586865"/>
            <a:ext cx="5205730" cy="40678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960"/>
            <a:ext cx="10515600" cy="1325563"/>
          </a:xfrm>
        </p:spPr>
        <p:txBody>
          <a:bodyPr/>
          <a:p>
            <a:r>
              <a:rPr lang="en-US" altLang="en-US" b="1">
                <a:solidFill>
                  <a:schemeClr val="accent6"/>
                </a:solidFill>
              </a:rPr>
              <a:t>Results &amp; Performance Comparison</a:t>
            </a:r>
            <a:endParaRPr lang="en-US" altLang="en-US" b="1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1985" y="1513840"/>
            <a:ext cx="5181600" cy="495109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en-US">
                <a:solidFill>
                  <a:schemeClr val="accent5"/>
                </a:solidFill>
              </a:rPr>
              <a:t>Simulation Results</a:t>
            </a:r>
            <a:endParaRPr lang="en-US" altLang="en-US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Observation</a:t>
            </a:r>
            <a:r>
              <a:rPr lang="en-US" altLang="en-US" sz="2000">
                <a:solidFill>
                  <a:schemeClr val="bg1"/>
                </a:solidFill>
              </a:rPr>
              <a:t>: </a:t>
            </a:r>
            <a:endParaRPr lang="en-US" altLang="en-US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Early game moves have low evaluation differences.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As the game progresses, evaluation scores start diverging reflecting the material gain or loss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  <a:sym typeface="+mn-ea"/>
              </a:rPr>
              <a:t>Result Summary</a:t>
            </a:r>
            <a:endParaRPr lang="en-US" altLang="en-US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Alpha-β Pruning reduces computation time significantly by pruning unnecessary moves.</a:t>
            </a:r>
            <a:endParaRPr lang="en-US" altLang="en-US" sz="180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13205"/>
            <a:ext cx="5181600" cy="466407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en-US">
                <a:solidFill>
                  <a:schemeClr val="accent5"/>
                </a:solidFill>
              </a:rPr>
              <a:t>Performance Analysis</a:t>
            </a:r>
            <a:endParaRPr lang="en-US" altLang="en-US" u="sng"/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Performance Metrics:</a:t>
            </a:r>
            <a:endParaRPr lang="en-US" alt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 u="sng">
                <a:solidFill>
                  <a:schemeClr val="accent2"/>
                </a:solidFill>
              </a:rPr>
              <a:t>Minimax</a:t>
            </a:r>
            <a:r>
              <a:rPr lang="en-US" altLang="en-US" sz="1800">
                <a:solidFill>
                  <a:schemeClr val="accent2"/>
                </a:solidFill>
              </a:rPr>
              <a:t>: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Full search, but computationally expensive, especially at higher depths.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accent2"/>
                </a:solidFill>
              </a:rPr>
              <a:t>Alpha-β Pruning: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Efficiently prunes branches, reducing the number of nodes evaluated.</a:t>
            </a:r>
            <a:endParaRPr lang="en-US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490" y="88265"/>
            <a:ext cx="10515600" cy="1060450"/>
          </a:xfrm>
        </p:spPr>
        <p:txBody>
          <a:bodyPr/>
          <a:p>
            <a:r>
              <a:rPr lang="en-US" altLang="en-US" b="1">
                <a:solidFill>
                  <a:schemeClr val="accent6"/>
                </a:solidFill>
              </a:rPr>
              <a:t>Conclusions &amp; Future Directions</a:t>
            </a:r>
            <a:endParaRPr lang="en-US" altLang="en-US" b="1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36980"/>
            <a:ext cx="5181600" cy="4940300"/>
          </a:xfrm>
        </p:spPr>
        <p:txBody>
          <a:bodyPr>
            <a:normAutofit lnSpcReduction="10000"/>
          </a:bodyPr>
          <a:p>
            <a:pPr marL="0" indent="0">
              <a:buNone/>
            </a:pPr>
            <a:r>
              <a:rPr lang="en-US" altLang="en-US">
                <a:solidFill>
                  <a:schemeClr val="accent5"/>
                </a:solidFill>
              </a:rPr>
              <a:t>Conclusions:</a:t>
            </a:r>
            <a:endParaRPr lang="en-US" altLang="en-US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Algorithm Efficiency:</a:t>
            </a:r>
            <a:endParaRPr lang="en-US" altLang="en-US" sz="2000" u="sng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Both algorithms yield optimal moves in theory.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Alpha‑β Pruning shows significant performance improvements over standard Minimax.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Evaluation Function: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A simple material-based evaluation function serves as a good starting point.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/>
            <a:r>
              <a:rPr lang="en-US" altLang="en-US" sz="1800">
                <a:solidFill>
                  <a:schemeClr val="bg1"/>
                </a:solidFill>
              </a:rPr>
              <a:t>Limitations exist: Lack of positional considerations and advanced heuristics.</a:t>
            </a:r>
            <a:endParaRPr lang="en-US" altLang="en-US" sz="180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48715"/>
            <a:ext cx="5885180" cy="570865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en-US">
                <a:solidFill>
                  <a:schemeClr val="accent5"/>
                </a:solidFill>
              </a:rPr>
              <a:t>Future Work: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Evaluation Enhancements: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Incorporate positional aspects such as king safety, pawn structure, etc.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Algorithm Optimizations:</a:t>
            </a:r>
            <a:endParaRPr lang="en-US" alt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Implement iterative deepening and move ordering to further boost performance.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Extended Applications: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Apply similar techniques to other games (e.g., Slime Volleyball) or more advanced Chess scenarios.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000" u="sng">
                <a:solidFill>
                  <a:schemeClr val="bg1"/>
                </a:solidFill>
              </a:rPr>
              <a:t>User Interactivity:</a:t>
            </a:r>
            <a:endParaRPr lang="en-US" alt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>
                <a:solidFill>
                  <a:schemeClr val="bg1"/>
                </a:solidFill>
              </a:rPr>
              <a:t>Consider developing a GUI for real-time move analysis and visualization</a:t>
            </a:r>
            <a:endParaRPr lang="en-US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2800</Words>
  <Application>WPS Slides</Application>
  <PresentationFormat>Widescreen</PresentationFormat>
  <Paragraphs>110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Arial</vt:lpstr>
      <vt:lpstr>SimSun</vt:lpstr>
      <vt:lpstr>Wingdings</vt:lpstr>
      <vt:lpstr>Wingdings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Environment Setup &amp; Evaluation Function</vt:lpstr>
      <vt:lpstr>Algorithm Details &amp; Live Demonstration</vt:lpstr>
      <vt:lpstr>Results &amp; Performance Comparison</vt:lpstr>
      <vt:lpstr>Conclusions &amp; Future Directions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Aman Kumar</dc:creator>
  <cp:lastModifiedBy>google1591888252</cp:lastModifiedBy>
  <cp:revision>6</cp:revision>
  <dcterms:created xsi:type="dcterms:W3CDTF">2025-04-10T05:51:00Z</dcterms:created>
  <dcterms:modified xsi:type="dcterms:W3CDTF">2025-04-10T07:27:32Z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BB30B2DDC93F4BF28C5EB143EE85727A_13</vt:lpwstr>
  </property>
  <property fmtid="{D5CDD505-2E9C-101B-9397-08002B2CF9AE}" pid="3" name="KSOProductBuildVer">
    <vt:lpwstr>1033-12.2.0.20782</vt:lpwstr>
  </property>
</Properties>
</file>

<file path=docProps/thumbnail.jpeg>
</file>